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4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E8EEA-402E-48F0-9D88-88938B8DD6CF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07A8-AA52-4A5B-82A1-575E41B6D0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12E85-47BE-41D1-A8D1-C24B50556A18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3CA1-1B77-4585-AFB6-09169903A2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CAD4D-76BE-4B83-8E1C-E7DBC58B9A05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100E-F124-4FFF-93CC-5537959A072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A9C99-4D21-4D6E-8B15-5F0F321C2573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F87A-D1B5-466C-ABBC-693BB08406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6FF02-C160-4148-947B-CEDBD5EBEAD3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D17CF-7E0E-4F18-9C4C-F82D59F5AD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4DF20-E806-4EAE-84BC-81B0D9DF8B46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81EE-4568-42D3-B825-A8A1F6E336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DAB78-CB72-4164-9033-E1935608F4CB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F6328-8B1B-4905-92A5-B336BC32E4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70D2B-94CB-4776-9871-480DA3307A9C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2D6C-E5AC-4BDD-BEE1-05E1FB49B90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1EDF1-59E6-424E-BA9D-5B3154C0FCB9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EB60-F7DC-43E7-9AC8-465AD64F34B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8014-6A42-4A31-A2F8-2D57C8B4AC7A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440D2-49FB-46F8-B488-5862260C149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693A4-329C-4E59-B9AA-B51FC2C4C250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9A2AD-C07E-4DFB-AB89-AF990DC5CDC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E45C6F-38D3-4AFD-82EE-2A898D80C5DE}" type="datetimeFigureOut">
              <a:rPr lang="en-GB"/>
              <a:pPr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8DD8AD-2525-4EAB-A740-63999F4D1B0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2.yangming.com/ilis/index_v2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2.yangming.com/ilis/index_v2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odg@yanming.com" TargetMode="External"/><Relationship Id="rId4" Type="http://schemas.openxmlformats.org/officeDocument/2006/relationships/hyperlink" Target="mailto:dgcenter@yangming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752600"/>
            <a:ext cx="73152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DANGEROUS CARGO PROCEDURE </a:t>
            </a:r>
            <a:endParaRPr lang="en-GB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GENERAL GUIDANCE </a:t>
            </a:r>
          </a:p>
          <a:p>
            <a:pPr algn="ctr" eaLnBrk="1" hangingPunct="1"/>
            <a:endParaRPr lang="en-US" altLang="zh-TW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en-US" altLang="zh-TW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n-US" altLang="zh-TW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altLang="zh-TW" sz="32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altLang="zh-TW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.Oct.2016 </a:t>
            </a:r>
            <a:endParaRPr lang="en-GB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n-US" altLang="zh-TW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By LODG </a:t>
            </a:r>
            <a:endParaRPr lang="en-GB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en-GB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46150" y="457200"/>
            <a:ext cx="7470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PORT REGULATIONS(LOCAL PRACTICE)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 REGULATIONS(LOCAL PRACTICE) </a:t>
            </a:r>
            <a:endParaRPr lang="en-GB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9225" y="1454150"/>
            <a:ext cx="883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1828800"/>
            <a:ext cx="825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7813" y="1385888"/>
            <a:ext cx="8610600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268413"/>
            <a:ext cx="9906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95800" y="6503988"/>
          <a:ext cx="228600" cy="261938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13331" name="Picture 1"/>
          <p:cNvPicPr>
            <a:picLocks noChangeAspect="1" noChangeArrowheads="1"/>
          </p:cNvPicPr>
          <p:nvPr/>
        </p:nvPicPr>
        <p:blipFill>
          <a:blip r:embed="rId3" cstate="print"/>
          <a:srcRect l="9808" t="1225" r="5852" b="91132"/>
          <a:stretch>
            <a:fillRect/>
          </a:stretch>
        </p:blipFill>
        <p:spPr bwMode="auto">
          <a:xfrm>
            <a:off x="1524000" y="331788"/>
            <a:ext cx="6373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"/>
          <p:cNvPicPr>
            <a:picLocks noChangeAspect="1" noChangeArrowheads="1"/>
          </p:cNvPicPr>
          <p:nvPr/>
        </p:nvPicPr>
        <p:blipFill>
          <a:blip r:embed="rId4" cstate="print"/>
          <a:srcRect l="8589" t="9427" r="4012"/>
          <a:stretch>
            <a:fillRect/>
          </a:stretch>
        </p:blipFill>
        <p:spPr bwMode="auto">
          <a:xfrm>
            <a:off x="533400" y="1497013"/>
            <a:ext cx="35956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3" name="Picture 2"/>
          <p:cNvPicPr>
            <a:picLocks noChangeAspect="1" noChangeArrowheads="1"/>
          </p:cNvPicPr>
          <p:nvPr/>
        </p:nvPicPr>
        <p:blipFill>
          <a:blip r:embed="rId5" cstate="print"/>
          <a:srcRect l="8218" r="4799"/>
          <a:stretch>
            <a:fillRect/>
          </a:stretch>
        </p:blipFill>
        <p:spPr bwMode="auto">
          <a:xfrm>
            <a:off x="4710113" y="1482725"/>
            <a:ext cx="392588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7813" y="1385888"/>
            <a:ext cx="8610600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268413"/>
            <a:ext cx="9906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3" cstate="print"/>
          <a:srcRect l="9808" t="1225" r="5852" b="91132"/>
          <a:stretch>
            <a:fillRect/>
          </a:stretch>
        </p:blipFill>
        <p:spPr bwMode="auto">
          <a:xfrm>
            <a:off x="1524000" y="331788"/>
            <a:ext cx="6373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 l="9155" r="4071"/>
          <a:stretch>
            <a:fillRect/>
          </a:stretch>
        </p:blipFill>
        <p:spPr bwMode="auto">
          <a:xfrm>
            <a:off x="595313" y="1455738"/>
            <a:ext cx="3676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5" cstate="print"/>
          <a:srcRect l="12337" r="4430"/>
          <a:stretch>
            <a:fillRect/>
          </a:stretch>
        </p:blipFill>
        <p:spPr bwMode="auto">
          <a:xfrm>
            <a:off x="4610100" y="1698625"/>
            <a:ext cx="41783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95800" y="6503988"/>
          <a:ext cx="228600" cy="261938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16150" y="539750"/>
            <a:ext cx="4641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DG CARGO BOOKING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8763000" cy="341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400"/>
              <a:t>• Request DG information from customers </a:t>
            </a:r>
            <a:endParaRPr lang="en-GB" sz="2400"/>
          </a:p>
          <a:p>
            <a:pPr eaLnBrk="1" hangingPunct="1">
              <a:lnSpc>
                <a:spcPct val="150000"/>
              </a:lnSpc>
            </a:pPr>
            <a:r>
              <a:rPr lang="en-US" altLang="zh-TW" sz="2400"/>
              <a:t>• Ensure the packaging are UN classified </a:t>
            </a:r>
            <a:endParaRPr lang="en-GB" sz="2400"/>
          </a:p>
          <a:p>
            <a:pPr eaLnBrk="1" hangingPunct="1">
              <a:lnSpc>
                <a:spcPct val="150000"/>
              </a:lnSpc>
            </a:pPr>
            <a:r>
              <a:rPr lang="en-US" altLang="zh-TW" sz="2400"/>
              <a:t>• Make DG application via DGMS </a:t>
            </a:r>
            <a:endParaRPr lang="en-GB" sz="2400"/>
          </a:p>
          <a:p>
            <a:pPr eaLnBrk="1" hangingPunct="1">
              <a:lnSpc>
                <a:spcPct val="150000"/>
              </a:lnSpc>
            </a:pPr>
            <a:r>
              <a:rPr lang="en-US" altLang="zh-TW" sz="2400" u="sng">
                <a:solidFill>
                  <a:srgbClr val="FF0000"/>
                </a:solidFill>
              </a:rPr>
              <a:t>- as2.yangming.com/ilis </a:t>
            </a:r>
            <a:r>
              <a:rPr lang="en-US" altLang="zh-TW" sz="2400">
                <a:solidFill>
                  <a:srgbClr val="0000FF"/>
                </a:solidFill>
              </a:rPr>
              <a:t>DGMS/DG Booking Request Management </a:t>
            </a:r>
            <a:endParaRPr lang="en-GB" sz="240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400"/>
              <a:t>• Get approval from DG center (LODG) </a:t>
            </a:r>
            <a:endParaRPr lang="en-GB" sz="2400"/>
          </a:p>
          <a:p>
            <a:pPr eaLnBrk="1" hangingPunct="1">
              <a:lnSpc>
                <a:spcPct val="150000"/>
              </a:lnSpc>
            </a:pPr>
            <a:r>
              <a:rPr lang="en-US" altLang="zh-TW" sz="2400"/>
              <a:t>• Release empty container to customers </a:t>
            </a:r>
            <a:endParaRPr lang="en-GB" sz="24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547688"/>
            <a:ext cx="3657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BEFORE LOADING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381000" y="1527175"/>
            <a:ext cx="8382000" cy="412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• Inspect DG declaration &amp; packing certification were </a:t>
            </a:r>
          </a:p>
          <a:p>
            <a:pPr eaLnBrk="1" hangingPunct="1"/>
            <a:r>
              <a:rPr lang="en-US" altLang="en-US" sz="2400"/>
              <a:t>    signed &amp;  clear </a:t>
            </a:r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US" altLang="en-US" sz="2400"/>
              <a:t>• Ensure label/mark/placard correct </a:t>
            </a:r>
            <a:endParaRPr lang="en-GB" altLang="en-US" sz="2400"/>
          </a:p>
          <a:p>
            <a:pPr eaLnBrk="1" hangingPunct="1"/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- </a:t>
            </a:r>
            <a:r>
              <a:rPr lang="en-US" altLang="en-US" sz="2400" u="sng">
                <a:solidFill>
                  <a:srgbClr val="FF0000"/>
                </a:solidFill>
              </a:rPr>
              <a:t>www.yangming.com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service/Dangerous cargo/The Shipper’s  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 Responsibilities for Dangerous Cargo </a:t>
            </a:r>
          </a:p>
          <a:p>
            <a:pPr eaLnBrk="1" hangingPunct="1"/>
            <a:endParaRPr lang="en-GB" altLang="en-US" sz="14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/>
              <a:t>• Provide CBF with DG approval number to planner  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</a:t>
            </a:r>
            <a:r>
              <a:rPr lang="en-US" altLang="en-US" sz="2400" u="sng">
                <a:solidFill>
                  <a:srgbClr val="FF0000"/>
                </a:solidFill>
              </a:rPr>
              <a:t>lofc@yangming.com</a:t>
            </a:r>
            <a:r>
              <a:rPr lang="en-US" altLang="en-US" sz="2400"/>
              <a:t> / </a:t>
            </a:r>
            <a:r>
              <a:rPr lang="en-US" altLang="en-US" sz="2400" u="sng">
                <a:solidFill>
                  <a:srgbClr val="FF0000"/>
                </a:solidFill>
              </a:rPr>
              <a:t>losp@yangming.com</a:t>
            </a:r>
            <a:r>
              <a:rPr lang="en-US" altLang="en-US" sz="2400"/>
              <a:t> or individual </a:t>
            </a:r>
            <a:endParaRPr lang="en-GB" altLang="en-US" sz="2400"/>
          </a:p>
          <a:p>
            <a:pPr eaLnBrk="1" hangingPunct="1"/>
            <a:r>
              <a:rPr lang="en-US" altLang="en-US" sz="2400"/>
              <a:t>   captain in charge </a:t>
            </a:r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US" altLang="en-US" sz="2400"/>
              <a:t>• OP matters </a:t>
            </a:r>
            <a:endParaRPr lang="en-GB" altLang="en-US" sz="24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65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462088"/>
            <a:ext cx="8229600" cy="4525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Upload DG declaration for export </a:t>
            </a:r>
            <a:endParaRPr lang="en-GB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700" smtClean="0">
                <a:solidFill>
                  <a:srgbClr val="FF0000"/>
                </a:solidFill>
              </a:rPr>
              <a:t>     </a:t>
            </a:r>
            <a:r>
              <a:rPr lang="en-US" altLang="zh-TW" sz="2700" u="sng" smtClean="0">
                <a:solidFill>
                  <a:srgbClr val="FF0000"/>
                </a:solidFill>
              </a:rPr>
              <a:t>- as2.yangming.com/ilis </a:t>
            </a:r>
            <a:r>
              <a:rPr lang="en-US" altLang="zh-TW" sz="2700" smtClean="0">
                <a:solidFill>
                  <a:srgbClr val="0000FF"/>
                </a:solidFill>
              </a:rPr>
              <a:t>DGMS/DG Documentation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16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Upload DG manifest for export </a:t>
            </a:r>
            <a:endParaRPr lang="en-GB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700" smtClean="0">
                <a:solidFill>
                  <a:srgbClr val="FF0000"/>
                </a:solidFill>
              </a:rPr>
              <a:t>     </a:t>
            </a:r>
            <a:r>
              <a:rPr lang="en-US" altLang="zh-TW" sz="2700" u="sng" smtClean="0">
                <a:solidFill>
                  <a:srgbClr val="FF0000"/>
                </a:solidFill>
              </a:rPr>
              <a:t>- as2.yangming.com/ilis </a:t>
            </a:r>
            <a:r>
              <a:rPr lang="en-US" altLang="zh-TW" sz="2700" smtClean="0">
                <a:solidFill>
                  <a:srgbClr val="0000FF"/>
                </a:solidFill>
              </a:rPr>
              <a:t>DGMS/DG Documentation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TW" sz="16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Download DG declaration for import </a:t>
            </a:r>
            <a:endParaRPr lang="en-GB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700" smtClean="0">
                <a:solidFill>
                  <a:srgbClr val="FF0000"/>
                </a:solidFill>
              </a:rPr>
              <a:t>     </a:t>
            </a:r>
            <a:r>
              <a:rPr lang="en-US" altLang="zh-TW" sz="2700" u="sng" smtClean="0">
                <a:solidFill>
                  <a:srgbClr val="FF0000"/>
                </a:solidFill>
              </a:rPr>
              <a:t>- as2.yangming.com/ilis </a:t>
            </a:r>
            <a:r>
              <a:rPr lang="en-US" altLang="zh-TW" sz="2700" smtClean="0">
                <a:solidFill>
                  <a:srgbClr val="0000FF"/>
                </a:solidFill>
              </a:rPr>
              <a:t>DGMS/DG Documentation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1800" smtClean="0">
                <a:solidFill>
                  <a:srgbClr val="0000FF"/>
                </a:solidFill>
              </a:rPr>
              <a:t> </a:t>
            </a:r>
            <a:endParaRPr lang="en-US" altLang="zh-TW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Download DG manifest for import </a:t>
            </a:r>
            <a:endParaRPr lang="en-GB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700" smtClean="0">
                <a:solidFill>
                  <a:srgbClr val="FF0000"/>
                </a:solidFill>
              </a:rPr>
              <a:t>     </a:t>
            </a:r>
            <a:r>
              <a:rPr lang="en-US" altLang="zh-TW" sz="2700" u="sng" smtClean="0">
                <a:solidFill>
                  <a:srgbClr val="FF0000"/>
                </a:solidFill>
              </a:rPr>
              <a:t>- as2.yangming.com/ilis </a:t>
            </a:r>
            <a:r>
              <a:rPr lang="en-US" altLang="zh-TW" sz="2700" smtClean="0">
                <a:solidFill>
                  <a:srgbClr val="0000FF"/>
                </a:solidFill>
              </a:rPr>
              <a:t>DGMS/DG Documentation </a:t>
            </a:r>
            <a:endParaRPr lang="en-GB" sz="270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457200"/>
            <a:ext cx="5486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EDUCATING IMDG CODE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457200" y="1524000"/>
            <a:ext cx="8458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/>
              <a:t>• IMDG Code E-Learning </a:t>
            </a:r>
            <a:endParaRPr lang="en-GB" altLang="en-US" sz="2800" b="1"/>
          </a:p>
          <a:p>
            <a:pPr eaLnBrk="1" hangingPunct="1"/>
            <a:r>
              <a:rPr lang="en-US" altLang="en-US" sz="2400">
                <a:hlinkClick r:id="rId3"/>
              </a:rPr>
              <a:t>- as2.yangming.com/ilis</a:t>
            </a:r>
            <a:r>
              <a:rPr lang="en-US" altLang="en-US" sz="2400"/>
              <a:t> DGMS/E-Learning </a:t>
            </a:r>
            <a:endParaRPr lang="en-GB" altLang="en-US" sz="2400"/>
          </a:p>
          <a:p>
            <a:pPr algn="just" eaLnBrk="1" hangingPunct="1"/>
            <a:r>
              <a:rPr lang="en-US" altLang="en-US" sz="2400"/>
              <a:t>- Everyone handling with dangerous goods, including Sales / Operation / Customer Service / Document has to pass the examination. It proves related persons had been trained well according to the IMDG Code Chapter 1.3 requirements. </a:t>
            </a:r>
          </a:p>
          <a:p>
            <a:pPr algn="just" eaLnBrk="1" hangingPunct="1"/>
            <a:endParaRPr lang="en-GB" altLang="en-US" sz="1200"/>
          </a:p>
          <a:p>
            <a:pPr eaLnBrk="1" hangingPunct="1"/>
            <a:r>
              <a:rPr lang="en-US" altLang="en-US" sz="2800" b="1"/>
              <a:t>• Lecture demands </a:t>
            </a:r>
            <a:endParaRPr lang="en-GB" altLang="en-US" sz="2800" b="1"/>
          </a:p>
          <a:p>
            <a:pPr eaLnBrk="1" hangingPunct="1"/>
            <a:r>
              <a:rPr lang="en-US" altLang="en-US" sz="2400"/>
              <a:t>- If you need a lecture of IMDG code or some specific instructions, e.g. DG stowage &amp; segregation &amp; SDS, please contact with DG center </a:t>
            </a:r>
            <a:endParaRPr lang="en-GB" altLang="en-US" sz="2400"/>
          </a:p>
          <a:p>
            <a:pPr eaLnBrk="1" hangingPunct="1"/>
            <a:r>
              <a:rPr lang="en-US" altLang="en-US" sz="2800"/>
              <a:t>(LODG). </a:t>
            </a:r>
            <a:endParaRPr lang="en-GB" altLang="en-US" sz="2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457200"/>
            <a:ext cx="46974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SPECIAL DG PROJECT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60363" y="1600200"/>
            <a:ext cx="8382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/>
              <a:t>• If there is a business listing on Yangming prohibited DG list, you shall ensure the safety then promote it to DG center. </a:t>
            </a:r>
            <a:endParaRPr lang="en-GB" altLang="en-US" sz="280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/>
              <a:t>• But, you have to ensure the manufacture is definitely reliable and well-noted and trusted with large profit to Yangming also with a sustained amount in legality on all of international conventions  &amp; national laws &amp; port authority’s rules. </a:t>
            </a:r>
            <a:endParaRPr lang="en-GB" altLang="en-US" sz="2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graphicFrame>
        <p:nvGraphicFramePr>
          <p:cNvPr id="2077" name="Content Placeholder 2076"/>
          <p:cNvGraphicFramePr>
            <a:graphicFrameLocks noGrp="1"/>
          </p:cNvGraphicFramePr>
          <p:nvPr>
            <p:ph idx="1"/>
          </p:nvPr>
        </p:nvGraphicFramePr>
        <p:xfrm>
          <a:off x="4500563" y="3765550"/>
          <a:ext cx="142875" cy="195707"/>
        </p:xfrm>
        <a:graphic>
          <a:graphicData uri="http://schemas.openxmlformats.org/drawingml/2006/table">
            <a:tbl>
              <a:tblPr/>
              <a:tblGrid>
                <a:gridCol w="142875"/>
              </a:tblGrid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1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081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2074"/>
          <p:cNvSpPr>
            <a:spLocks noChangeArrowheads="1"/>
          </p:cNvSpPr>
          <p:nvPr/>
        </p:nvSpPr>
        <p:spPr bwMode="auto">
          <a:xfrm>
            <a:off x="2286000" y="1587500"/>
            <a:ext cx="4572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en-US" sz="2400" b="1"/>
              <a:t>• Pricing </a:t>
            </a:r>
            <a:endParaRPr lang="en-GB" altLang="en-US" sz="2400" b="1"/>
          </a:p>
          <a:p>
            <a:pPr eaLnBrk="1" hangingPunct="1">
              <a:lnSpc>
                <a:spcPct val="200000"/>
              </a:lnSpc>
            </a:pPr>
            <a:r>
              <a:rPr lang="en-US" altLang="en-US" sz="2400" b="1"/>
              <a:t>• Booking </a:t>
            </a:r>
            <a:endParaRPr lang="en-GB" altLang="en-US" sz="2400" b="1"/>
          </a:p>
          <a:p>
            <a:pPr eaLnBrk="1" hangingPunct="1">
              <a:lnSpc>
                <a:spcPct val="200000"/>
              </a:lnSpc>
            </a:pPr>
            <a:r>
              <a:rPr lang="en-US" altLang="en-US" sz="2400" b="1"/>
              <a:t>• Loading </a:t>
            </a:r>
            <a:endParaRPr lang="en-GB" altLang="en-US" sz="2400" b="1"/>
          </a:p>
          <a:p>
            <a:pPr eaLnBrk="1" hangingPunct="1">
              <a:lnSpc>
                <a:spcPct val="200000"/>
              </a:lnSpc>
            </a:pPr>
            <a:r>
              <a:rPr lang="en-US" altLang="en-US" sz="2400" b="1"/>
              <a:t>• Documenting </a:t>
            </a:r>
            <a:endParaRPr lang="en-GB" altLang="en-US" sz="2400" b="1"/>
          </a:p>
          <a:p>
            <a:pPr eaLnBrk="1" hangingPunct="1">
              <a:lnSpc>
                <a:spcPct val="200000"/>
              </a:lnSpc>
            </a:pPr>
            <a:r>
              <a:rPr lang="en-US" altLang="en-US" sz="2400" b="1"/>
              <a:t>• Educating </a:t>
            </a:r>
            <a:endParaRPr lang="en-GB" altLang="en-US" sz="2400" b="1"/>
          </a:p>
        </p:txBody>
      </p:sp>
      <p:sp>
        <p:nvSpPr>
          <p:cNvPr id="2076" name="Rectangle 2075"/>
          <p:cNvSpPr/>
          <p:nvPr/>
        </p:nvSpPr>
        <p:spPr>
          <a:xfrm>
            <a:off x="2971800" y="381000"/>
            <a:ext cx="33924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SCHEME</a:t>
            </a:r>
            <a:r>
              <a:rPr lang="en-US" altLang="zh-TW" sz="3600" b="1"/>
              <a:t> </a:t>
            </a:r>
            <a:endParaRPr lang="en-GB" sz="3600" b="1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22788" y="6553200"/>
          <a:ext cx="142875" cy="195707"/>
        </p:xfrm>
        <a:graphic>
          <a:graphicData uri="http://schemas.openxmlformats.org/drawingml/2006/table">
            <a:tbl>
              <a:tblPr/>
              <a:tblGrid>
                <a:gridCol w="142875"/>
              </a:tblGrid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3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350963"/>
            <a:ext cx="7924800" cy="4662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/>
              <a:t>• If there is a defined UN No.(IMO) from </a:t>
            </a:r>
            <a:br>
              <a:rPr lang="en-US" altLang="zh-TW"/>
            </a:br>
            <a:r>
              <a:rPr lang="en-US" altLang="zh-TW"/>
              <a:t>shipper or in SDS, please follow below. </a:t>
            </a:r>
            <a:endParaRPr lang="en-GB"/>
          </a:p>
          <a:p>
            <a:pPr eaLnBrk="1" hangingPunct="1">
              <a:lnSpc>
                <a:spcPct val="150000"/>
              </a:lnSpc>
            </a:pPr>
            <a:r>
              <a:rPr lang="en-US" altLang="zh-TW"/>
              <a:t>- Check policies “in advance” </a:t>
            </a:r>
            <a:r>
              <a:rPr lang="en-US" altLang="zh-TW" u="sng">
                <a:solidFill>
                  <a:srgbClr val="FF0000"/>
                </a:solidFill>
              </a:rPr>
              <a:t>www.yangming.com </a:t>
            </a:r>
            <a:endParaRPr lang="en-GB" u="sng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>
                <a:solidFill>
                  <a:srgbClr val="0000FF"/>
                </a:solidFill>
              </a:rPr>
              <a:t>service/Dangerous cargo information </a:t>
            </a:r>
            <a:r>
              <a:rPr lang="en-US" altLang="zh-TW"/>
              <a:t>(YM DG Policy only) or DGMS </a:t>
            </a:r>
            <a:br>
              <a:rPr lang="en-US" altLang="zh-TW"/>
            </a:br>
            <a:r>
              <a:rPr lang="en-US" altLang="zh-TW" u="sng">
                <a:solidFill>
                  <a:srgbClr val="FF0000"/>
                </a:solidFill>
              </a:rPr>
              <a:t>as2.yangming.com/ilis </a:t>
            </a:r>
            <a:r>
              <a:rPr lang="en-US" altLang="zh-TW">
                <a:solidFill>
                  <a:srgbClr val="0000FF"/>
                </a:solidFill>
              </a:rPr>
              <a:t>DGMS/Important Notice (Partner’s DG Policy) </a:t>
            </a:r>
            <a:endParaRPr lang="en-GB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/>
              <a:t>- Check discharging / transshipment port </a:t>
            </a:r>
            <a:endParaRPr lang="en-GB"/>
          </a:p>
          <a:p>
            <a:pPr eaLnBrk="1" hangingPunct="1">
              <a:lnSpc>
                <a:spcPct val="150000"/>
              </a:lnSpc>
            </a:pPr>
            <a:r>
              <a:rPr lang="en-US" altLang="zh-TW">
                <a:hlinkClick r:id="rId3"/>
              </a:rPr>
              <a:t>as2.yangming.com/ilis</a:t>
            </a:r>
            <a:r>
              <a:rPr lang="en-US" altLang="zh-TW"/>
              <a:t> DGMS/DG Local Practice </a:t>
            </a:r>
            <a:endParaRPr lang="en-GB"/>
          </a:p>
          <a:p>
            <a:pPr eaLnBrk="1" hangingPunct="1">
              <a:lnSpc>
                <a:spcPct val="150000"/>
              </a:lnSpc>
            </a:pPr>
            <a:r>
              <a:rPr lang="en-US" altLang="zh-TW"/>
              <a:t>• General cargo of chemical material and its </a:t>
            </a:r>
            <a:br>
              <a:rPr lang="en-US" altLang="zh-TW"/>
            </a:br>
            <a:r>
              <a:rPr lang="en-US" altLang="zh-TW"/>
              <a:t>products with any suspicion &amp; doubt. </a:t>
            </a:r>
            <a:endParaRPr lang="en-GB"/>
          </a:p>
          <a:p>
            <a:pPr eaLnBrk="1" hangingPunct="1">
              <a:lnSpc>
                <a:spcPct val="150000"/>
              </a:lnSpc>
            </a:pPr>
            <a:r>
              <a:rPr lang="en-US" altLang="zh-TW"/>
              <a:t>- Send SDS to DG Center (LODG) </a:t>
            </a:r>
            <a:endParaRPr lang="en-GB"/>
          </a:p>
          <a:p>
            <a:pPr eaLnBrk="1" hangingPunct="1">
              <a:lnSpc>
                <a:spcPct val="150000"/>
              </a:lnSpc>
            </a:pPr>
            <a:r>
              <a:rPr lang="en-US" altLang="zh-TW">
                <a:hlinkClick r:id="rId4"/>
              </a:rPr>
              <a:t>dgcenter@yangming.com</a:t>
            </a:r>
            <a:r>
              <a:rPr lang="en-US" altLang="zh-TW"/>
              <a:t> or </a:t>
            </a:r>
            <a:r>
              <a:rPr lang="en-US" altLang="zh-TW">
                <a:hlinkClick r:id="rId5"/>
              </a:rPr>
              <a:t>lodg@yanming.com</a:t>
            </a:r>
            <a:r>
              <a:rPr lang="en-US" altLang="zh-TW"/>
              <a:t> 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82838" y="471488"/>
            <a:ext cx="42465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GO FOR PRICING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89188" y="457200"/>
            <a:ext cx="45069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YM DG Policy location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357313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</a:rPr>
              <a:t>www.yangming.com </a:t>
            </a:r>
            <a:endParaRPr lang="en-GB" altLang="en-US" sz="2800" b="1" u="sng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2362200" y="457200"/>
            <a:ext cx="450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/>
              <a:t>YM DG Policy location </a:t>
            </a:r>
            <a:endParaRPr lang="en-GB" altLang="en-US" sz="3600" b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352800" y="374650"/>
            <a:ext cx="3089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YM DG POLICY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74763" y="381000"/>
            <a:ext cx="67262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PARTNER’S DG POLICY LOCATION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785813" y="1385888"/>
            <a:ext cx="3852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/>
              <a:t>• </a:t>
            </a:r>
            <a:r>
              <a:rPr lang="en-US" altLang="en-US" sz="2800" b="1" u="sng">
                <a:solidFill>
                  <a:srgbClr val="FF0000"/>
                </a:solidFill>
              </a:rPr>
              <a:t>as2.yangming.com/ilis</a:t>
            </a:r>
            <a:r>
              <a:rPr lang="en-US" altLang="en-US" sz="2800" b="1"/>
              <a:t> </a:t>
            </a:r>
            <a:endParaRPr lang="en-GB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77963" y="438150"/>
            <a:ext cx="68278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PARTNER’S DG POLICY LOCATION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70125" y="381000"/>
            <a:ext cx="51974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PARTNER’S DG POLICY 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6477000"/>
          <a:ext cx="228600" cy="260922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PMingLiU" pitchFamily="18" charset="-120"/>
                          <a:cs typeface="Arial" charset="0"/>
                        </a:rPr>
                        <a:t>9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378</Words>
  <Application>Microsoft Office PowerPoint</Application>
  <PresentationFormat>如螢幕大小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PORT REGULATIONS(LOCAL PRACTICE) </vt:lpstr>
      <vt:lpstr>投影片 12</vt:lpstr>
      <vt:lpstr>投影片 13</vt:lpstr>
      <vt:lpstr>投影片 14</vt:lpstr>
      <vt:lpstr>投影片 15</vt:lpstr>
      <vt:lpstr>DOCUMENTING 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YM-UAE-TSP DHARMENDRA</dc:creator>
  <cp:lastModifiedBy>ivykao</cp:lastModifiedBy>
  <cp:revision>21</cp:revision>
  <dcterms:created xsi:type="dcterms:W3CDTF">2018-03-28T10:42:34Z</dcterms:created>
  <dcterms:modified xsi:type="dcterms:W3CDTF">2018-05-15T04:22:56Z</dcterms:modified>
</cp:coreProperties>
</file>